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6"/>
  </p:notesMasterIdLst>
  <p:sldIdLst>
    <p:sldId id="2991" r:id="rId2"/>
    <p:sldId id="2637" r:id="rId3"/>
    <p:sldId id="2638" r:id="rId4"/>
    <p:sldId id="2639" r:id="rId5"/>
    <p:sldId id="2641" r:id="rId6"/>
    <p:sldId id="2856" r:id="rId7"/>
    <p:sldId id="2857" r:id="rId8"/>
    <p:sldId id="2644" r:id="rId9"/>
    <p:sldId id="2645" r:id="rId10"/>
    <p:sldId id="2858" r:id="rId11"/>
    <p:sldId id="2647" r:id="rId12"/>
    <p:sldId id="2859" r:id="rId13"/>
    <p:sldId id="2889" r:id="rId14"/>
    <p:sldId id="2860" r:id="rId15"/>
    <p:sldId id="2861" r:id="rId16"/>
    <p:sldId id="2862" r:id="rId17"/>
    <p:sldId id="2863" r:id="rId18"/>
    <p:sldId id="2652" r:id="rId19"/>
    <p:sldId id="2865" r:id="rId20"/>
    <p:sldId id="2891" r:id="rId21"/>
    <p:sldId id="2892" r:id="rId22"/>
    <p:sldId id="2655" r:id="rId23"/>
    <p:sldId id="2658" r:id="rId24"/>
    <p:sldId id="2890" r:id="rId2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96301" autoAdjust="0"/>
  </p:normalViewPr>
  <p:slideViewPr>
    <p:cSldViewPr>
      <p:cViewPr varScale="1">
        <p:scale>
          <a:sx n="122" d="100"/>
          <a:sy n="122" d="100"/>
        </p:scale>
        <p:origin x="191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0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4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9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71" r:id="rId4"/>
    <p:sldLayoutId id="2147483673" r:id="rId5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lixir.bootlin.com/linux/latest/source/mm/filemap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8: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Common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endParaRPr lang="en-HK" altLang="zh-CN" sz="3600" dirty="0">
              <a:solidFill>
                <a:prstClr val="black"/>
              </a:solidFill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Concurrency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Problems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Deadlocks Occur?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Example</a:t>
            </a:r>
            <a:r>
              <a:rPr lang="en-US" altLang="ko-KR" dirty="0"/>
              <a:t>: Java Vector class and the method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AddAll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Locks</a:t>
            </a:r>
            <a:r>
              <a:rPr lang="en-US" altLang="ko-KR" dirty="0"/>
              <a:t> for both the vector</a:t>
            </a:r>
            <a:r>
              <a:rPr lang="en-US" altLang="zh-CN" dirty="0"/>
              <a:t>s</a:t>
            </a:r>
            <a:r>
              <a:rPr lang="en-US" altLang="ko-KR" dirty="0"/>
              <a:t> being added to 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altLang="ko-KR" dirty="0"/>
              <a:t>) and the parameter 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altLang="ko-KR" dirty="0"/>
              <a:t>) </a:t>
            </a:r>
            <a:r>
              <a:rPr lang="en-US" altLang="ko-KR" i="1" dirty="0"/>
              <a:t>need to be acquired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00" y="1827512"/>
            <a:ext cx="3096344" cy="2585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vector v1,v2;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thread 1 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v1.AddAll(v2);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endParaRPr lang="en-US" altLang="ko-KR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thread 2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v2.AddAll (v1) ;</a:t>
            </a:r>
          </a:p>
        </p:txBody>
      </p:sp>
    </p:spTree>
    <p:extLst>
      <p:ext uri="{BB962C8B-B14F-4D97-AF65-F5344CB8AC3E}">
        <p14:creationId xmlns:p14="http://schemas.microsoft.com/office/powerpoint/2010/main" val="141197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Conditions for Deadlock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/>
              <a:t>Four conditions</a:t>
            </a:r>
            <a:r>
              <a:rPr lang="en-US" altLang="ko-KR" dirty="0"/>
              <a:t> need to hold for a deadlock to occur.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any of these four conditions are not met, </a:t>
            </a:r>
            <a:r>
              <a:rPr lang="en-US" altLang="ko-KR" b="1" dirty="0"/>
              <a:t>deadlock cannot occur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13676"/>
              </p:ext>
            </p:extLst>
          </p:nvPr>
        </p:nvGraphicFramePr>
        <p:xfrm>
          <a:off x="539267" y="1484784"/>
          <a:ext cx="8136904" cy="295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Condition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Mutual Exclusion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Threads claim exclusive control of resources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that they require.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Hold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-and-wait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Threads hold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resources allocated to them while waiting for additional resources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 preemption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Resources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cannot be forcibly removed from threads that are holding them.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Circular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wait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There exists a circular chain of threads such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that each thread holds one more resources that are being requested by the next thread in the chain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13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Circular Wait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5" y="880070"/>
            <a:ext cx="8605589" cy="5501258"/>
          </a:xfrm>
        </p:spPr>
        <p:txBody>
          <a:bodyPr/>
          <a:lstStyle/>
          <a:p>
            <a:r>
              <a:rPr lang="en-US" altLang="ko-KR" sz="1800" dirty="0"/>
              <a:t>Provide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a total ordering </a:t>
            </a:r>
            <a:r>
              <a:rPr lang="en-US" altLang="ko-KR" sz="1800" dirty="0"/>
              <a:t>on lock acquisition</a:t>
            </a:r>
          </a:p>
          <a:p>
            <a:pPr lvl="1"/>
            <a:r>
              <a:rPr lang="en-US" altLang="ko-KR" sz="1600" dirty="0"/>
              <a:t>This approach requires </a:t>
            </a:r>
            <a:r>
              <a:rPr lang="en-US" altLang="ko-KR" sz="1600" i="1" dirty="0"/>
              <a:t>careful design </a:t>
            </a:r>
            <a:r>
              <a:rPr lang="en-US" altLang="ko-KR" sz="1600" dirty="0"/>
              <a:t>of global locking strategies.</a:t>
            </a:r>
          </a:p>
          <a:p>
            <a:r>
              <a:rPr lang="en-US" altLang="ko-KR" sz="1800" b="1" dirty="0"/>
              <a:t>Example</a:t>
            </a:r>
            <a:r>
              <a:rPr lang="en-US" altLang="ko-KR" sz="1800" dirty="0"/>
              <a:t>:</a:t>
            </a:r>
          </a:p>
          <a:p>
            <a:pPr lvl="1"/>
            <a:r>
              <a:rPr lang="en-US" altLang="ko-KR" sz="1600" dirty="0"/>
              <a:t>There are two locks in the system (L1 and L2)</a:t>
            </a:r>
          </a:p>
          <a:p>
            <a:pPr lvl="1"/>
            <a:r>
              <a:rPr lang="en-US" altLang="ko-KR" sz="1600" dirty="0"/>
              <a:t>We can prevent deadlock by always acquiring L1 before L2.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2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Avoiding Circular Wait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https://elixir.bootlin.com/linux/latest/source/mm/filemap.c</a:t>
            </a:r>
            <a:endParaRPr lang="en-US" altLang="ko-KR" dirty="0"/>
          </a:p>
          <a:p>
            <a:endParaRPr lang="en-US" altLang="ko-KR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3" y="1628800"/>
            <a:ext cx="7020272" cy="45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Hold-and-wait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Acquire all locks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 once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atomically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code guarantees that </a:t>
            </a:r>
            <a:r>
              <a:rPr lang="en-US" altLang="ko-KR" b="1" dirty="0"/>
              <a:t>no untimely thread switch can occur </a:t>
            </a:r>
            <a:r>
              <a:rPr lang="en-US" altLang="ko-KR" i="1" dirty="0"/>
              <a:t>in the midst of</a:t>
            </a:r>
            <a:r>
              <a:rPr lang="en-US" altLang="ko-KR" dirty="0"/>
              <a:t> lock acquisition.</a:t>
            </a:r>
          </a:p>
          <a:p>
            <a:pPr lvl="1"/>
            <a:r>
              <a:rPr lang="en-US" altLang="ko-KR" b="1" dirty="0"/>
              <a:t>Problem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Require us to know when calling a routine exactly which locks must be held and to acquire them ahead of time.</a:t>
            </a:r>
          </a:p>
          <a:p>
            <a:pPr lvl="2"/>
            <a:r>
              <a:rPr lang="en-US" altLang="ko-KR" dirty="0"/>
              <a:t>Decrease </a:t>
            </a:r>
            <a:r>
              <a:rPr lang="en-US" altLang="ko-KR" i="1" dirty="0"/>
              <a:t>concurrency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9752" y="1556792"/>
            <a:ext cx="4032448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lock(prevention);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   lock(L1);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lock(L2);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  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    unlock(prevention);</a:t>
            </a:r>
          </a:p>
        </p:txBody>
      </p:sp>
    </p:spTree>
    <p:extLst>
      <p:ext uri="{BB962C8B-B14F-4D97-AF65-F5344CB8AC3E}">
        <p14:creationId xmlns:p14="http://schemas.microsoft.com/office/powerpoint/2010/main" val="303552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No Preemption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Multiple lock acquisition </a:t>
            </a:r>
            <a:r>
              <a:rPr lang="en-US" altLang="ko-KR" dirty="0"/>
              <a:t>often gets us into trouble because when waiting for one lock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we are holding another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trylock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ko-KR" dirty="0">
                <a:cs typeface="Courier New" panose="02070309020205020404" pitchFamily="49" charset="0"/>
              </a:rPr>
              <a:t>Used to build a </a:t>
            </a:r>
            <a:r>
              <a:rPr lang="en-US" altLang="ko-KR" i="1" dirty="0">
                <a:cs typeface="Courier New" panose="02070309020205020404" pitchFamily="49" charset="0"/>
              </a:rPr>
              <a:t>deadlock-free</a:t>
            </a:r>
            <a:r>
              <a:rPr lang="en-US" altLang="ko-KR" dirty="0">
                <a:cs typeface="Courier New" panose="02070309020205020404" pitchFamily="49" charset="0"/>
              </a:rPr>
              <a:t>, </a:t>
            </a:r>
            <a:r>
              <a:rPr lang="en-US" altLang="ko-KR" i="1" dirty="0">
                <a:cs typeface="Courier New" panose="02070309020205020404" pitchFamily="49" charset="0"/>
              </a:rPr>
              <a:t>ordering-robust</a:t>
            </a:r>
            <a:r>
              <a:rPr lang="en-US" altLang="ko-KR" dirty="0">
                <a:cs typeface="Courier New" panose="02070309020205020404" pitchFamily="49" charset="0"/>
              </a:rPr>
              <a:t> lock acquisition protocol.</a:t>
            </a:r>
          </a:p>
          <a:p>
            <a:pPr lvl="1"/>
            <a:r>
              <a:rPr lang="en-US" altLang="ko-KR" dirty="0"/>
              <a:t>Grab the lock (if it is available).</a:t>
            </a:r>
          </a:p>
          <a:p>
            <a:pPr lvl="1"/>
            <a:r>
              <a:rPr lang="en-US" altLang="ko-KR" dirty="0"/>
              <a:t>Or, return -1: you should try again later.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67744" y="3933056"/>
            <a:ext cx="4392488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top: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lock(L1);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tryLock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(L2) == -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unlock(L1);	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altLang="ko-KR" sz="1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top;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</a:p>
        </p:txBody>
      </p:sp>
    </p:spTree>
    <p:extLst>
      <p:ext uri="{BB962C8B-B14F-4D97-AF65-F5344CB8AC3E}">
        <p14:creationId xmlns:p14="http://schemas.microsoft.com/office/powerpoint/2010/main" val="154799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No Preemption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livelock</a:t>
            </a:r>
            <a:endParaRPr lang="en-US" altLang="ko-KR" dirty="0"/>
          </a:p>
          <a:p>
            <a:pPr lvl="1"/>
            <a:r>
              <a:rPr lang="en-US" altLang="ko-KR" dirty="0"/>
              <a:t>Both systems are running through the code sequence </a:t>
            </a:r>
            <a:r>
              <a:rPr lang="en-US" altLang="ko-KR" i="1" dirty="0"/>
              <a:t>over and over again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u="sng" dirty="0"/>
              <a:t>Progress is not being made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Solution:</a:t>
            </a:r>
          </a:p>
          <a:p>
            <a:pPr lvl="2"/>
            <a:r>
              <a:rPr lang="en-US" altLang="ko-KR" dirty="0"/>
              <a:t>Add </a:t>
            </a:r>
            <a:r>
              <a:rPr lang="en-US" altLang="ko-KR" b="1" dirty="0"/>
              <a:t>a random delay </a:t>
            </a:r>
            <a:r>
              <a:rPr lang="en-US" altLang="ko-KR" dirty="0"/>
              <a:t>before looping back and trying the entire thing over again.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3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Wait-free</a:t>
            </a:r>
            <a:r>
              <a:rPr lang="zh-CN" altLang="en-US" dirty="0"/>
              <a:t> </a:t>
            </a:r>
            <a:r>
              <a:rPr lang="en-US" altLang="zh-CN" dirty="0"/>
              <a:t>(lock-free)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altLang="ko-KR" dirty="0"/>
          </a:p>
          <a:p>
            <a:pPr lvl="1"/>
            <a:r>
              <a:rPr lang="en-US" altLang="ko-KR" dirty="0"/>
              <a:t>Using powerful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hardware instruction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(CPU)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/>
              <a:t>to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/>
              <a:t>build data structures in a manner that does</a:t>
            </a:r>
            <a:r>
              <a:rPr lang="en-US" altLang="ko-KR" i="1" dirty="0"/>
              <a:t> not </a:t>
            </a:r>
            <a:r>
              <a:rPr lang="en-US" altLang="ko-KR" dirty="0"/>
              <a:t>require</a:t>
            </a:r>
            <a:r>
              <a:rPr lang="en-US" altLang="ko-KR" i="1" dirty="0"/>
              <a:t> </a:t>
            </a:r>
            <a:r>
              <a:rPr lang="en-US" altLang="ko-KR" u="sng" dirty="0"/>
              <a:t>explicit locking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8" y="3429000"/>
            <a:ext cx="7632848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*address,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expected,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new){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(*address == expected){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*address = new;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success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BF1E9-5819-CAA9-2207-6AED624692D5}"/>
              </a:ext>
            </a:extLst>
          </p:cNvPr>
          <p:cNvSpPr txBox="1"/>
          <p:nvPr/>
        </p:nvSpPr>
        <p:spPr>
          <a:xfrm>
            <a:off x="2843808" y="305966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This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one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atomic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instruction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98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now want to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atomically increment </a:t>
            </a:r>
            <a:r>
              <a:rPr lang="en-US" altLang="ko-KR" dirty="0"/>
              <a:t>a value by a certain amount: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Repeatedly tries to update the value to </a:t>
            </a:r>
            <a:r>
              <a:rPr lang="en-US" altLang="ko-KR" i="1" dirty="0"/>
              <a:t>the new amount </a:t>
            </a:r>
            <a:r>
              <a:rPr lang="en-US" altLang="ko-KR" dirty="0"/>
              <a:t>and uses 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compare-and-swap</a:t>
            </a:r>
            <a:r>
              <a:rPr lang="en-US" altLang="ko-KR" dirty="0"/>
              <a:t> to do so.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No lock </a:t>
            </a:r>
            <a:r>
              <a:rPr lang="en-US" altLang="ko-KR" dirty="0"/>
              <a:t>is acquired</a:t>
            </a:r>
          </a:p>
          <a:p>
            <a:pPr lvl="1"/>
            <a:r>
              <a:rPr lang="en-US" altLang="ko-KR" b="1" dirty="0"/>
              <a:t>No deadlock </a:t>
            </a:r>
            <a:r>
              <a:rPr lang="en-US" altLang="ko-KR" dirty="0"/>
              <a:t>can arise</a:t>
            </a:r>
          </a:p>
          <a:p>
            <a:pPr lvl="1"/>
            <a:r>
              <a:rPr lang="en-US" altLang="ko-KR" b="1" dirty="0" err="1"/>
              <a:t>Livelock</a:t>
            </a:r>
            <a:r>
              <a:rPr lang="en-US" altLang="ko-KR" dirty="0"/>
              <a:t> is still a possibility.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1539369"/>
            <a:ext cx="6912768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AtomicIncrement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*value,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amount){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old = *value;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(value, old,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old+amount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)==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80427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664245"/>
            <a:ext cx="8786812" cy="5501258"/>
          </a:xfrm>
        </p:spPr>
        <p:txBody>
          <a:bodyPr/>
          <a:lstStyle/>
          <a:p>
            <a:r>
              <a:rPr lang="en-US" altLang="ko-KR" b="1" dirty="0"/>
              <a:t>A</a:t>
            </a:r>
            <a:r>
              <a:rPr lang="en-US" altLang="zh-CN" b="1" dirty="0"/>
              <a:t>nother</a:t>
            </a:r>
            <a:r>
              <a:rPr lang="zh-CN" altLang="en-US" b="1" dirty="0"/>
              <a:t> </a:t>
            </a:r>
            <a:r>
              <a:rPr lang="en-US" altLang="zh-CN" b="1" dirty="0"/>
              <a:t>example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Surrounding this code with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lock acquire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release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ait-free manner </a:t>
            </a:r>
            <a:r>
              <a:rPr lang="en-US" altLang="ko-KR" dirty="0"/>
              <a:t>using 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compare-and-swap</a:t>
            </a:r>
            <a:r>
              <a:rPr lang="en-US" altLang="ko-KR" dirty="0"/>
              <a:t> instruction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972" y="1700808"/>
            <a:ext cx="6766420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insert(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 n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assert( n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n-&gt;value = value 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lock(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begin critical section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n-&gt;next	= head;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head 	= n;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unlock(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//end critical section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277995"/>
            <a:ext cx="6766420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insert(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value) 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*n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assert(n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n-&gt;value = value;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n-&gt;next = head;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(&amp;head, n-&gt;next, n));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16072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Non-Deadlock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</a:t>
            </a:r>
            <a:r>
              <a:rPr lang="en-US" altLang="zh-CN" dirty="0"/>
              <a:t>s</a:t>
            </a:r>
            <a:r>
              <a:rPr lang="en-US" altLang="ko-KR" dirty="0"/>
              <a:t> up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majority of concurrency </a:t>
            </a:r>
            <a:r>
              <a:rPr lang="en-US" altLang="ko-KR" dirty="0"/>
              <a:t>bugs.</a:t>
            </a:r>
          </a:p>
          <a:p>
            <a:r>
              <a:rPr lang="en-US" altLang="ko-KR" dirty="0"/>
              <a:t>Two major types of non</a:t>
            </a:r>
            <a:r>
              <a:rPr lang="en-US" altLang="zh-CN" dirty="0"/>
              <a:t>-</a:t>
            </a:r>
            <a:r>
              <a:rPr lang="en-US" altLang="ko-KR" dirty="0"/>
              <a:t>deadlock bugs:</a:t>
            </a:r>
          </a:p>
          <a:p>
            <a:pPr lvl="1"/>
            <a:r>
              <a:rPr lang="en-US" altLang="ko-KR" dirty="0"/>
              <a:t>Atomicity violation</a:t>
            </a:r>
          </a:p>
          <a:p>
            <a:pPr lvl="1"/>
            <a:r>
              <a:rPr lang="en-US" altLang="ko-KR" dirty="0"/>
              <a:t>Order violation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5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lock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054876"/>
            <a:ext cx="8786812" cy="5151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9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Lock-free insert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2" y="879475"/>
            <a:ext cx="7706253" cy="5502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Deadlock Avoidance via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Deadlock Avoidance</a:t>
            </a:r>
          </a:p>
          <a:p>
            <a:pPr lvl="1"/>
            <a:r>
              <a:rPr lang="en-US" altLang="ko-KR" dirty="0"/>
              <a:t>Get the information about the locks various threads might grab during their execution.</a:t>
            </a:r>
          </a:p>
          <a:p>
            <a:pPr lvl="1"/>
            <a:r>
              <a:rPr lang="en-US" altLang="ko-KR" dirty="0"/>
              <a:t>schedule the threads in a way </a:t>
            </a:r>
            <a:r>
              <a:rPr lang="en-US" altLang="ko-KR" u="sng" dirty="0"/>
              <a:t>to guarantee</a:t>
            </a:r>
            <a:r>
              <a:rPr lang="en-US" altLang="ko-KR" dirty="0"/>
              <a:t> no deadlock can occur.</a:t>
            </a:r>
          </a:p>
          <a:p>
            <a:r>
              <a:rPr lang="en-US" altLang="ko-KR" dirty="0"/>
              <a:t>In some scenarios,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 avoidance </a:t>
            </a:r>
            <a:r>
              <a:rPr lang="en-US" altLang="ko-KR" dirty="0"/>
              <a:t>is preferable.</a:t>
            </a:r>
          </a:p>
          <a:p>
            <a:r>
              <a:rPr lang="en-US" altLang="ko-KR" dirty="0"/>
              <a:t>Problem: Global knowledge is required.</a:t>
            </a:r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textbook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76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and Recover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Allow deadlock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/>
              <a:t>to occasionally occur and then </a:t>
            </a:r>
            <a:r>
              <a:rPr lang="en-US" altLang="ko-KR" i="1" dirty="0"/>
              <a:t>take some action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Example</a:t>
            </a:r>
            <a:r>
              <a:rPr lang="en-US" altLang="ko-KR" dirty="0"/>
              <a:t>: if an OS froze, you would reboot it.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Many database systems employ </a:t>
            </a:r>
            <a:r>
              <a:rPr lang="en-US" altLang="ko-KR" i="1" dirty="0"/>
              <a:t>deadlock detection</a:t>
            </a:r>
            <a:r>
              <a:rPr lang="en-US" altLang="ko-KR" dirty="0"/>
              <a:t> and </a:t>
            </a:r>
            <a:r>
              <a:rPr lang="en-US" altLang="ko-KR" i="1" dirty="0"/>
              <a:t>recovery technique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deadlock detector </a:t>
            </a:r>
            <a:r>
              <a:rPr lang="en-US" altLang="ko-KR" b="1" dirty="0"/>
              <a:t>runs periodically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Building a </a:t>
            </a:r>
            <a:r>
              <a:rPr lang="en-US" altLang="ko-KR" b="1" dirty="0"/>
              <a:t>resource graph </a:t>
            </a:r>
            <a:r>
              <a:rPr lang="en-US" altLang="ko-KR" dirty="0"/>
              <a:t>and checking it for cycles.</a:t>
            </a:r>
          </a:p>
          <a:p>
            <a:pPr lvl="1"/>
            <a:r>
              <a:rPr lang="en-US" altLang="ko-KR" dirty="0"/>
              <a:t>In deadlock, the system </a:t>
            </a:r>
            <a:r>
              <a:rPr lang="en-US" altLang="ko-KR" b="1" dirty="0"/>
              <a:t>need</a:t>
            </a:r>
            <a:r>
              <a:rPr lang="en-US" altLang="zh-CN" b="1" dirty="0"/>
              <a:t>s</a:t>
            </a:r>
            <a:r>
              <a:rPr lang="en-US" altLang="ko-KR" b="1" dirty="0"/>
              <a:t> to be restarted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05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Non-deadlocked bugs</a:t>
            </a:r>
          </a:p>
          <a:p>
            <a:pPr lvl="1"/>
            <a:r>
              <a:rPr lang="en-US" dirty="0"/>
              <a:t>Atomicity violation</a:t>
            </a:r>
          </a:p>
          <a:p>
            <a:pPr lvl="1"/>
            <a:r>
              <a:rPr lang="en-US" dirty="0"/>
              <a:t>Ordering violation</a:t>
            </a:r>
          </a:p>
          <a:p>
            <a:r>
              <a:rPr lang="en-US" dirty="0"/>
              <a:t>Deadlock</a:t>
            </a:r>
          </a:p>
          <a:p>
            <a:pPr lvl="1"/>
            <a:r>
              <a:rPr lang="en-US" dirty="0"/>
              <a:t>Enforcing the lock order</a:t>
            </a:r>
          </a:p>
          <a:p>
            <a:pPr lvl="1"/>
            <a:r>
              <a:rPr lang="en-US" dirty="0"/>
              <a:t>Lockless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Atomicity-Violation Bugs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desired </a:t>
            </a:r>
            <a:r>
              <a:rPr lang="en-US" altLang="ko-KR" b="1" dirty="0" err="1"/>
              <a:t>serializability</a:t>
            </a:r>
            <a:r>
              <a:rPr lang="en-US" altLang="ko-KR" dirty="0"/>
              <a:t> among multiple memory accesses is </a:t>
            </a:r>
            <a:r>
              <a:rPr lang="en-US" altLang="ko-KR" i="1" dirty="0"/>
              <a:t>violated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Simple Example found in MySQL:</a:t>
            </a:r>
          </a:p>
          <a:p>
            <a:pPr lvl="2"/>
            <a:r>
              <a:rPr lang="en-US" altLang="ko-KR" dirty="0"/>
              <a:t>Two different threads access the field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proc_info</a:t>
            </a:r>
            <a:r>
              <a:rPr lang="en-US" altLang="ko-KR" dirty="0"/>
              <a:t> in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thd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2946137"/>
            <a:ext cx="5976664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</a:t>
            </a:r>
            <a:r>
              <a:rPr lang="en-US" altLang="ko-KR" sz="1400" dirty="0">
                <a:solidFill>
                  <a:schemeClr val="accent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    	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fputs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, …);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   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   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   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89428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Atomicity-Violation Bugs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</a:t>
            </a:r>
            <a:r>
              <a:rPr lang="en-US" altLang="ko-KR" dirty="0"/>
              <a:t>: Simply add locks around the shared-variable references.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689189"/>
            <a:ext cx="727280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lock = PTHREAD_MUTEX_INITIALIZER;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fputs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, …);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</p:txBody>
      </p:sp>
    </p:spTree>
    <p:extLst>
      <p:ext uri="{BB962C8B-B14F-4D97-AF65-F5344CB8AC3E}">
        <p14:creationId xmlns:p14="http://schemas.microsoft.com/office/powerpoint/2010/main" val="423475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desired order</a:t>
            </a:r>
            <a:r>
              <a:rPr lang="en-US" altLang="ko-KR" dirty="0"/>
              <a:t> between two memory accesses is </a:t>
            </a:r>
            <a:r>
              <a:rPr lang="en-US" altLang="ko-KR" u="sng" dirty="0"/>
              <a:t>flipped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i.e.,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ko-KR" dirty="0"/>
              <a:t> should always be executed before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ko-KR" dirty="0"/>
              <a:t>, but the order is not enforced during execution.</a:t>
            </a:r>
          </a:p>
          <a:p>
            <a:pPr lvl="1"/>
            <a:r>
              <a:rPr lang="en-US" altLang="ko-KR" b="1" dirty="0"/>
              <a:t>Example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The code in Thread2 seems to assume that the variable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mThread</a:t>
            </a:r>
            <a:r>
              <a:rPr lang="en-US" altLang="ko-KR" dirty="0"/>
              <a:t> has already been </a:t>
            </a:r>
            <a:r>
              <a:rPr lang="en-US" altLang="ko-KR" i="1" dirty="0"/>
              <a:t>initialized</a:t>
            </a:r>
            <a:r>
              <a:rPr lang="en-US" altLang="ko-KR" dirty="0"/>
              <a:t> (and is not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dirty="0"/>
              <a:t>).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845947"/>
            <a:ext cx="6480720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PR_CreateThread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…);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(…){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mState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-&gt;State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39148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5000" y="856685"/>
            <a:ext cx="8786812" cy="5501258"/>
          </a:xfrm>
        </p:spPr>
        <p:txBody>
          <a:bodyPr/>
          <a:lstStyle/>
          <a:p>
            <a:r>
              <a:rPr lang="en-US" altLang="ko-KR" sz="1800" b="1" dirty="0"/>
              <a:t>Solution</a:t>
            </a:r>
            <a:r>
              <a:rPr lang="en-US" altLang="ko-KR" sz="1800" dirty="0"/>
              <a:t>: Enforce ordering using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condition variables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03" y="1916832"/>
            <a:ext cx="7776864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PTHREAD_MUTEX_INITIALIZER;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PTHREAD_COND_INITIALIZER;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 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PR_CreateThread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,…);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 that the thread has been created.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27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4518" y="1412196"/>
            <a:ext cx="7776864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charset="2"/>
              <a:buAutoNum type="arabicPlain" startAt="18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 startAt="18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(…){</a:t>
            </a:r>
          </a:p>
          <a:p>
            <a:pPr marL="342900" indent="-342900">
              <a:buFont typeface="Wingdings" panose="05000000000000000000" pitchFamily="2" charset="2"/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 for the thread to be initialized …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mState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-&gt;State;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  <a:endParaRPr lang="en-US" altLang="ko-KR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2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Deadlock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dirty="0">
                <a:cs typeface="Courier New" panose="02070309020205020404" pitchFamily="49" charset="0"/>
              </a:rPr>
              <a:t>The presence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a cycle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Thread1</a:t>
            </a:r>
            <a:r>
              <a:rPr lang="en-US" altLang="ko-KR" dirty="0"/>
              <a:t> is holding a lock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n-US" altLang="ko-KR" dirty="0"/>
              <a:t> and waiting for another one,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Thread2</a:t>
            </a:r>
            <a:r>
              <a:rPr lang="en-US" altLang="ko-KR" dirty="0"/>
              <a:t> that holds lock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altLang="ko-KR" dirty="0"/>
              <a:t> is waiting for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n-US" altLang="ko-KR" dirty="0"/>
              <a:t> to be release</a:t>
            </a:r>
            <a:r>
              <a:rPr lang="en-US" altLang="zh-CN" dirty="0"/>
              <a:t>d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10699"/>
              </p:ext>
            </p:extLst>
          </p:nvPr>
        </p:nvGraphicFramePr>
        <p:xfrm>
          <a:off x="2411760" y="836712"/>
          <a:ext cx="4320480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Thread 1: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lock(L1);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lock(L2);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Thread 2: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lock(L2);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lock(L1);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059832" y="3501008"/>
            <a:ext cx="2988216" cy="2756049"/>
            <a:chOff x="3131840" y="3697287"/>
            <a:chExt cx="2988216" cy="2756049"/>
          </a:xfrm>
        </p:grpSpPr>
        <p:sp>
          <p:nvSpPr>
            <p:cNvPr id="10" name="직사각형 9"/>
            <p:cNvSpPr/>
            <p:nvPr/>
          </p:nvSpPr>
          <p:spPr>
            <a:xfrm>
              <a:off x="5160608" y="3789040"/>
              <a:ext cx="828000" cy="72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Lock L1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131840" y="3697287"/>
              <a:ext cx="1044000" cy="900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Thread 1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48267" y="5661328"/>
              <a:ext cx="828000" cy="72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Lock L2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76056" y="5553336"/>
              <a:ext cx="1044000" cy="900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Thread 2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7978" y="3813249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Holds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3653840" y="4652590"/>
              <a:ext cx="0" cy="971274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6200000">
              <a:off x="2910772" y="4959676"/>
              <a:ext cx="982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Wanted by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4188408" y="6021328"/>
              <a:ext cx="794667" cy="0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375594" y="6054065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Holds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5400000">
              <a:off x="5286622" y="4933693"/>
              <a:ext cx="982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Wanted by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4243772" y="4157199"/>
              <a:ext cx="79466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56560" y="4580412"/>
              <a:ext cx="0" cy="971274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4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Deadlocks Occur?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Reason 1:</a:t>
            </a:r>
          </a:p>
          <a:p>
            <a:pPr lvl="1"/>
            <a:r>
              <a:rPr lang="en-US" altLang="ko-KR" dirty="0"/>
              <a:t>In large code bases,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complex dependencies </a:t>
            </a:r>
            <a:r>
              <a:rPr lang="en-US" altLang="ko-KR" dirty="0"/>
              <a:t>arise between components.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Reason 2:</a:t>
            </a:r>
          </a:p>
          <a:p>
            <a:pPr lvl="1"/>
            <a:r>
              <a:rPr lang="en-US" altLang="ko-KR" dirty="0"/>
              <a:t>Due to the nature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encapsulation</a:t>
            </a:r>
          </a:p>
          <a:p>
            <a:pPr lvl="2"/>
            <a:r>
              <a:rPr lang="en-US" altLang="ko-KR" dirty="0"/>
              <a:t>Hide details of implementations and make software easier to build in a modular way.</a:t>
            </a:r>
          </a:p>
          <a:p>
            <a:pPr lvl="2"/>
            <a:r>
              <a:rPr lang="en-US" altLang="ko-KR" dirty="0"/>
              <a:t>Such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modularity</a:t>
            </a:r>
            <a:r>
              <a:rPr lang="en-US" altLang="ko-KR" dirty="0"/>
              <a:t> </a:t>
            </a:r>
            <a:r>
              <a:rPr lang="en-US" altLang="ko-KR" i="1" dirty="0"/>
              <a:t>does not mesh</a:t>
            </a:r>
            <a:r>
              <a:rPr lang="en-US" altLang="ko-KR" dirty="0"/>
              <a:t> well with </a:t>
            </a:r>
            <a:r>
              <a:rPr lang="en-US" altLang="ko-KR" u="sng" dirty="0"/>
              <a:t>locking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7347"/>
      </p:ext>
    </p:extLst>
  </p:cSld>
  <p:clrMapOvr>
    <a:masterClrMapping/>
  </p:clrMapOvr>
</p:sld>
</file>

<file path=ppt/theme/theme1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112049</TotalTime>
  <Words>1708</Words>
  <Application>Microsoft Macintosh PowerPoint</Application>
  <PresentationFormat>On-screen Show (4:3)</PresentationFormat>
  <Paragraphs>312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Adobe 고딕 Std B</vt:lpstr>
      <vt:lpstr>굴림</vt:lpstr>
      <vt:lpstr>HY견고딕</vt:lpstr>
      <vt:lpstr>맑은 고딕</vt:lpstr>
      <vt:lpstr>맑은 고딕</vt:lpstr>
      <vt:lpstr>Arial</vt:lpstr>
      <vt:lpstr>Courier</vt:lpstr>
      <vt:lpstr>Courier New</vt:lpstr>
      <vt:lpstr>Helvetica Neue</vt:lpstr>
      <vt:lpstr>Wingdings</vt:lpstr>
      <vt:lpstr>3150</vt:lpstr>
      <vt:lpstr>CSCI3150 Introduction to Operating Systems</vt:lpstr>
      <vt:lpstr>Non-Deadlock Bugs</vt:lpstr>
      <vt:lpstr>Atomicity-Violation Bugs </vt:lpstr>
      <vt:lpstr>Atomicity-Violation Bugs (Cont.)</vt:lpstr>
      <vt:lpstr>Order-Violation Bugs</vt:lpstr>
      <vt:lpstr>Order-Violation Bugs (Cont.)</vt:lpstr>
      <vt:lpstr>Order-Violation Bugs (Cont.)</vt:lpstr>
      <vt:lpstr>Deadlock Bugs</vt:lpstr>
      <vt:lpstr>Why Do Deadlocks Occur?</vt:lpstr>
      <vt:lpstr>Why Do Deadlocks Occur? (Cont.)</vt:lpstr>
      <vt:lpstr>Conditions for Deadlock</vt:lpstr>
      <vt:lpstr>Prevention – Circular Wait</vt:lpstr>
      <vt:lpstr>Avoiding Circular Wait</vt:lpstr>
      <vt:lpstr>Prevention – Hold-and-wait</vt:lpstr>
      <vt:lpstr>Prevention – No Preemption</vt:lpstr>
      <vt:lpstr>Prevention – No Preemption (Cont.)</vt:lpstr>
      <vt:lpstr>Prevention – Mutual Exclusion</vt:lpstr>
      <vt:lpstr>Prevention – Mutual Exclusion (Cont.)</vt:lpstr>
      <vt:lpstr>Prevention – Mutual Exclusion (Cont.)</vt:lpstr>
      <vt:lpstr>Insert with lock</vt:lpstr>
      <vt:lpstr>Lock-free insert</vt:lpstr>
      <vt:lpstr>Deadlock Avoidance via Scheduling</vt:lpstr>
      <vt:lpstr>Detect and Recover</vt:lpstr>
      <vt:lpstr>Summary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4182</cp:revision>
  <cp:lastPrinted>2019-09-09T02:10:38Z</cp:lastPrinted>
  <dcterms:created xsi:type="dcterms:W3CDTF">2011-05-01T06:09:10Z</dcterms:created>
  <dcterms:modified xsi:type="dcterms:W3CDTF">2024-10-09T02:07:51Z</dcterms:modified>
  <cp:category/>
</cp:coreProperties>
</file>